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3"/>
    </p:embeddedFont>
    <p:embeddedFont>
      <p:font typeface="Bryndan Write" panose="020B0604020202020204" charset="0"/>
      <p:regular r:id="rId14"/>
    </p:embeddedFont>
    <p:embeddedFont>
      <p:font typeface="Calibri" panose="020F0502020204030204" pitchFamily="34" charset="0"/>
      <p:regular r:id="rId15"/>
      <p:bold r:id="rId16"/>
      <p:italic r:id="rId17"/>
      <p:boldItalic r:id="rId18"/>
    </p:embeddedFont>
    <p:embeddedFont>
      <p:font typeface="Gochi Hand" panose="020B0604020202020204" charset="0"/>
      <p:regular r:id="rId19"/>
    </p:embeddedFont>
    <p:embeddedFont>
      <p:font typeface="Now"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sniati Herni" userId="f3d6e74829ff03a9" providerId="LiveId" clId="{FE955452-0623-4285-9176-7139BE930FDD}"/>
    <pc:docChg chg="custSel modSld">
      <pc:chgData name="Yusniati Herni" userId="f3d6e74829ff03a9" providerId="LiveId" clId="{FE955452-0623-4285-9176-7139BE930FDD}" dt="2023-10-27T13:23:38.665" v="15" actId="207"/>
      <pc:docMkLst>
        <pc:docMk/>
      </pc:docMkLst>
      <pc:sldChg chg="delSp modSp mod">
        <pc:chgData name="Yusniati Herni" userId="f3d6e74829ff03a9" providerId="LiveId" clId="{FE955452-0623-4285-9176-7139BE930FDD}" dt="2023-10-27T12:56:42.269" v="1" actId="478"/>
        <pc:sldMkLst>
          <pc:docMk/>
          <pc:sldMk cId="0" sldId="256"/>
        </pc:sldMkLst>
        <pc:spChg chg="del mod">
          <ac:chgData name="Yusniati Herni" userId="f3d6e74829ff03a9" providerId="LiveId" clId="{FE955452-0623-4285-9176-7139BE930FDD}" dt="2023-10-27T12:56:42.269" v="1" actId="478"/>
          <ac:spMkLst>
            <pc:docMk/>
            <pc:sldMk cId="0" sldId="256"/>
            <ac:spMk id="11" creationId="{00000000-0000-0000-0000-000000000000}"/>
          </ac:spMkLst>
        </pc:spChg>
      </pc:sldChg>
      <pc:sldChg chg="modSp mod">
        <pc:chgData name="Yusniati Herni" userId="f3d6e74829ff03a9" providerId="LiveId" clId="{FE955452-0623-4285-9176-7139BE930FDD}" dt="2023-10-27T13:23:38.665" v="15" actId="207"/>
        <pc:sldMkLst>
          <pc:docMk/>
          <pc:sldMk cId="0" sldId="257"/>
        </pc:sldMkLst>
        <pc:spChg chg="mod">
          <ac:chgData name="Yusniati Herni" userId="f3d6e74829ff03a9" providerId="LiveId" clId="{FE955452-0623-4285-9176-7139BE930FDD}" dt="2023-10-27T13:23:34.484" v="14" actId="207"/>
          <ac:spMkLst>
            <pc:docMk/>
            <pc:sldMk cId="0" sldId="257"/>
            <ac:spMk id="8" creationId="{00000000-0000-0000-0000-000000000000}"/>
          </ac:spMkLst>
        </pc:spChg>
        <pc:spChg chg="mod">
          <ac:chgData name="Yusniati Herni" userId="f3d6e74829ff03a9" providerId="LiveId" clId="{FE955452-0623-4285-9176-7139BE930FDD}" dt="2023-10-27T13:23:38.665" v="15" actId="207"/>
          <ac:spMkLst>
            <pc:docMk/>
            <pc:sldMk cId="0" sldId="257"/>
            <ac:spMk id="9" creationId="{00000000-0000-0000-0000-000000000000}"/>
          </ac:spMkLst>
        </pc:spChg>
      </pc:sldChg>
      <pc:sldChg chg="modSp mod">
        <pc:chgData name="Yusniati Herni" userId="f3d6e74829ff03a9" providerId="LiveId" clId="{FE955452-0623-4285-9176-7139BE930FDD}" dt="2023-10-27T12:56:58.705" v="2" actId="207"/>
        <pc:sldMkLst>
          <pc:docMk/>
          <pc:sldMk cId="0" sldId="258"/>
        </pc:sldMkLst>
        <pc:spChg chg="mod">
          <ac:chgData name="Yusniati Herni" userId="f3d6e74829ff03a9" providerId="LiveId" clId="{FE955452-0623-4285-9176-7139BE930FDD}" dt="2023-10-27T12:56:58.705" v="2" actId="207"/>
          <ac:spMkLst>
            <pc:docMk/>
            <pc:sldMk cId="0" sldId="258"/>
            <ac:spMk id="12" creationId="{00000000-0000-0000-0000-000000000000}"/>
          </ac:spMkLst>
        </pc:spChg>
      </pc:sldChg>
      <pc:sldChg chg="modSp mod">
        <pc:chgData name="Yusniati Herni" userId="f3d6e74829ff03a9" providerId="LiveId" clId="{FE955452-0623-4285-9176-7139BE930FDD}" dt="2023-10-27T12:57:24.113" v="3" actId="14100"/>
        <pc:sldMkLst>
          <pc:docMk/>
          <pc:sldMk cId="0" sldId="260"/>
        </pc:sldMkLst>
        <pc:spChg chg="mod">
          <ac:chgData name="Yusniati Herni" userId="f3d6e74829ff03a9" providerId="LiveId" clId="{FE955452-0623-4285-9176-7139BE930FDD}" dt="2023-10-27T12:57:24.113" v="3" actId="14100"/>
          <ac:spMkLst>
            <pc:docMk/>
            <pc:sldMk cId="0" sldId="260"/>
            <ac:spMk id="9" creationId="{00000000-0000-0000-0000-000000000000}"/>
          </ac:spMkLst>
        </pc:spChg>
      </pc:sldChg>
      <pc:sldChg chg="modSp mod">
        <pc:chgData name="Yusniati Herni" userId="f3d6e74829ff03a9" providerId="LiveId" clId="{FE955452-0623-4285-9176-7139BE930FDD}" dt="2023-10-27T12:57:57.553" v="8" actId="1076"/>
        <pc:sldMkLst>
          <pc:docMk/>
          <pc:sldMk cId="0" sldId="263"/>
        </pc:sldMkLst>
        <pc:spChg chg="mod">
          <ac:chgData name="Yusniati Herni" userId="f3d6e74829ff03a9" providerId="LiveId" clId="{FE955452-0623-4285-9176-7139BE930FDD}" dt="2023-10-27T12:57:57.553" v="8" actId="1076"/>
          <ac:spMkLst>
            <pc:docMk/>
            <pc:sldMk cId="0" sldId="263"/>
            <ac:spMk id="11" creationId="{00000000-0000-0000-0000-000000000000}"/>
          </ac:spMkLst>
        </pc:spChg>
        <pc:spChg chg="mod">
          <ac:chgData name="Yusniati Herni" userId="f3d6e74829ff03a9" providerId="LiveId" clId="{FE955452-0623-4285-9176-7139BE930FDD}" dt="2023-10-27T12:57:48.640" v="5" actId="1076"/>
          <ac:spMkLst>
            <pc:docMk/>
            <pc:sldMk cId="0" sldId="263"/>
            <ac:spMk id="12" creationId="{00000000-0000-0000-0000-000000000000}"/>
          </ac:spMkLst>
        </pc:spChg>
      </pc:sldChg>
      <pc:sldChg chg="modSp mod">
        <pc:chgData name="Yusniati Herni" userId="f3d6e74829ff03a9" providerId="LiveId" clId="{FE955452-0623-4285-9176-7139BE930FDD}" dt="2023-10-27T13:00:39.446" v="13" actId="207"/>
        <pc:sldMkLst>
          <pc:docMk/>
          <pc:sldMk cId="0" sldId="265"/>
        </pc:sldMkLst>
        <pc:spChg chg="mod">
          <ac:chgData name="Yusniati Herni" userId="f3d6e74829ff03a9" providerId="LiveId" clId="{FE955452-0623-4285-9176-7139BE930FDD}" dt="2023-10-27T13:00:39.446" v="13" actId="207"/>
          <ac:spMkLst>
            <pc:docMk/>
            <pc:sldMk cId="0" sldId="265"/>
            <ac:spMk id="6" creationId="{00000000-0000-0000-0000-000000000000}"/>
          </ac:spMkLst>
        </pc:spChg>
        <pc:spChg chg="mod">
          <ac:chgData name="Yusniati Herni" userId="f3d6e74829ff03a9" providerId="LiveId" clId="{FE955452-0623-4285-9176-7139BE930FDD}" dt="2023-10-27T12:58:41.695" v="12" actId="1076"/>
          <ac:spMkLst>
            <pc:docMk/>
            <pc:sldMk cId="0" sldId="265"/>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python.land/deployment/ci-cd-automatically-build-and-deploy-your-python-application" TargetMode="External"/><Relationship Id="rId7" Type="http://schemas.openxmlformats.org/officeDocument/2006/relationships/image" Target="../media/image5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hyperlink" Target="https://itbox.id/blog/white-box-testing-adalah/" TargetMode="External"/><Relationship Id="rId4" Type="http://schemas.openxmlformats.org/officeDocument/2006/relationships/image" Target="../media/image56.png"/><Relationship Id="rId9" Type="http://schemas.openxmlformats.org/officeDocument/2006/relationships/image" Target="../media/image61.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63.svg"/><Relationship Id="rId9" Type="http://schemas.openxmlformats.org/officeDocument/2006/relationships/image" Target="../media/image14.png"/><Relationship Id="rId14" Type="http://schemas.openxmlformats.org/officeDocument/2006/relationships/image" Target="../media/image65.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5.svg"/><Relationship Id="rId3" Type="http://schemas.openxmlformats.org/officeDocument/2006/relationships/image" Target="../media/image28.jpeg"/><Relationship Id="rId7" Type="http://schemas.openxmlformats.org/officeDocument/2006/relationships/image" Target="../media/image32.sv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hyperlink" Target="https://junit.org/junit5/" TargetMode="External"/><Relationship Id="rId13" Type="http://schemas.openxmlformats.org/officeDocument/2006/relationships/hyperlink" Target="https://phpunit.de/" TargetMode="External"/><Relationship Id="rId3" Type="http://schemas.openxmlformats.org/officeDocument/2006/relationships/image" Target="../media/image37.jpeg"/><Relationship Id="rId7" Type="http://schemas.openxmlformats.org/officeDocument/2006/relationships/image" Target="../media/image41.svg"/><Relationship Id="rId12" Type="http://schemas.openxmlformats.org/officeDocument/2006/relationships/hyperlink" Target="http://emma.sourceforge.net/"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hyperlink" Target="https://jmockit.github.io/" TargetMode="External"/><Relationship Id="rId5" Type="http://schemas.openxmlformats.org/officeDocument/2006/relationships/image" Target="../media/image39.svg"/><Relationship Id="rId10" Type="http://schemas.openxmlformats.org/officeDocument/2006/relationships/hyperlink" Target="https://nunit.org/" TargetMode="External"/><Relationship Id="rId4" Type="http://schemas.openxmlformats.org/officeDocument/2006/relationships/image" Target="../media/image38.png"/><Relationship Id="rId9" Type="http://schemas.openxmlformats.org/officeDocument/2006/relationships/hyperlink" Target="https://glints.com/id/lowongan/bahasa-pemrograman-jav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9.svg"/><Relationship Id="rId9"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svg"/><Relationship Id="rId3" Type="http://schemas.openxmlformats.org/officeDocument/2006/relationships/image" Target="../media/image28.jpeg"/><Relationship Id="rId7" Type="http://schemas.openxmlformats.org/officeDocument/2006/relationships/image" Target="../media/image32.sv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2342060">
            <a:off x="12805003" y="5668477"/>
            <a:ext cx="7325040" cy="6299535"/>
          </a:xfrm>
          <a:custGeom>
            <a:avLst/>
            <a:gdLst/>
            <a:ahLst/>
            <a:cxnLst/>
            <a:rect l="l" t="t" r="r" b="b"/>
            <a:pathLst>
              <a:path w="7325040" h="6299535">
                <a:moveTo>
                  <a:pt x="0" y="0"/>
                </a:moveTo>
                <a:lnTo>
                  <a:pt x="7325040" y="0"/>
                </a:lnTo>
                <a:lnTo>
                  <a:pt x="7325040" y="6299535"/>
                </a:lnTo>
                <a:lnTo>
                  <a:pt x="0" y="6299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97523">
            <a:off x="12763379" y="56610"/>
            <a:ext cx="1885747" cy="1296022"/>
          </a:xfrm>
          <a:custGeom>
            <a:avLst/>
            <a:gdLst/>
            <a:ahLst/>
            <a:cxnLst/>
            <a:rect l="l" t="t" r="r" b="b"/>
            <a:pathLst>
              <a:path w="1885747" h="1296022">
                <a:moveTo>
                  <a:pt x="0" y="0"/>
                </a:moveTo>
                <a:lnTo>
                  <a:pt x="1885747" y="0"/>
                </a:lnTo>
                <a:lnTo>
                  <a:pt x="1885747"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559470">
            <a:off x="2287436" y="157861"/>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80170">
            <a:off x="16427044" y="5207696"/>
            <a:ext cx="1664513" cy="2142851"/>
          </a:xfrm>
          <a:custGeom>
            <a:avLst/>
            <a:gdLst/>
            <a:ahLst/>
            <a:cxnLst/>
            <a:rect l="l" t="t" r="r" b="b"/>
            <a:pathLst>
              <a:path w="1664513" h="2142851">
                <a:moveTo>
                  <a:pt x="0" y="0"/>
                </a:moveTo>
                <a:lnTo>
                  <a:pt x="1664512" y="0"/>
                </a:lnTo>
                <a:lnTo>
                  <a:pt x="1664512" y="2142852"/>
                </a:lnTo>
                <a:lnTo>
                  <a:pt x="0" y="21428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TextBox 12"/>
          <p:cNvSpPr txBox="1"/>
          <p:nvPr/>
        </p:nvSpPr>
        <p:spPr>
          <a:xfrm>
            <a:off x="-186359" y="2000652"/>
            <a:ext cx="18660718" cy="4970952"/>
          </a:xfrm>
          <a:prstGeom prst="rect">
            <a:avLst/>
          </a:prstGeom>
        </p:spPr>
        <p:txBody>
          <a:bodyPr lIns="0" tIns="0" rIns="0" bIns="0" rtlCol="0" anchor="t">
            <a:spAutoFit/>
          </a:bodyPr>
          <a:lstStyle/>
          <a:p>
            <a:pPr algn="ctr">
              <a:lnSpc>
                <a:spcPts val="16510"/>
              </a:lnSpc>
            </a:pPr>
            <a:r>
              <a:rPr lang="en-US" sz="11792" dirty="0" err="1">
                <a:solidFill>
                  <a:srgbClr val="FFFFFF"/>
                </a:solidFill>
                <a:latin typeface="Gochi Hand"/>
              </a:rPr>
              <a:t>Ujian</a:t>
            </a:r>
            <a:r>
              <a:rPr lang="en-US" sz="11792" dirty="0">
                <a:solidFill>
                  <a:srgbClr val="FFFFFF"/>
                </a:solidFill>
                <a:latin typeface="Gochi Hand"/>
              </a:rPr>
              <a:t> Tengah Semester</a:t>
            </a:r>
          </a:p>
          <a:p>
            <a:pPr algn="ctr">
              <a:lnSpc>
                <a:spcPts val="9931"/>
              </a:lnSpc>
            </a:pPr>
            <a:r>
              <a:rPr lang="en-US" sz="7093" dirty="0">
                <a:solidFill>
                  <a:srgbClr val="FFFFFF"/>
                </a:solidFill>
                <a:latin typeface="Gochi Hand"/>
              </a:rPr>
              <a:t>TESTING DAN QA PERANGKAT LUNAK</a:t>
            </a:r>
          </a:p>
          <a:p>
            <a:pPr algn="ctr">
              <a:lnSpc>
                <a:spcPts val="13010"/>
              </a:lnSpc>
              <a:spcBef>
                <a:spcPct val="0"/>
              </a:spcBef>
            </a:pPr>
            <a:r>
              <a:rPr lang="en-US" sz="9293" dirty="0">
                <a:solidFill>
                  <a:srgbClr val="FFFFFF"/>
                </a:solidFill>
                <a:latin typeface="Gochi Hand"/>
              </a:rPr>
              <a:t>Yusniati Herni - 201011400209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a:hlinkClick r:id="rId3" tooltip="https://python.land/deployment/ci-cd-automatically-build-and-deploy-your-python-application"/>
          </p:cNvPr>
          <p:cNvSpPr/>
          <p:nvPr/>
        </p:nvSpPr>
        <p:spPr>
          <a:xfrm>
            <a:off x="3269324" y="467942"/>
            <a:ext cx="16423756" cy="9238363"/>
          </a:xfrm>
          <a:custGeom>
            <a:avLst/>
            <a:gdLst/>
            <a:ahLst/>
            <a:cxnLst/>
            <a:rect l="l" t="t" r="r" b="b"/>
            <a:pathLst>
              <a:path w="16423756" h="9238363">
                <a:moveTo>
                  <a:pt x="0" y="0"/>
                </a:moveTo>
                <a:lnTo>
                  <a:pt x="16423756" y="0"/>
                </a:lnTo>
                <a:lnTo>
                  <a:pt x="16423756" y="9238363"/>
                </a:lnTo>
                <a:lnTo>
                  <a:pt x="0" y="9238363"/>
                </a:lnTo>
                <a:lnTo>
                  <a:pt x="0" y="0"/>
                </a:lnTo>
                <a:close/>
              </a:path>
            </a:pathLst>
          </a:custGeom>
          <a:blipFill>
            <a:blip r:embed="rId4">
              <a:extLst>
                <a:ext uri="{96DAC541-7B7A-43D3-8B79-37D633B846F1}">
                  <asvg:svgBlip xmlns:asvg="http://schemas.microsoft.com/office/drawing/2016/SVG/main" r:embed="rId5"/>
                </a:ext>
              </a:extLst>
            </a:blip>
            <a:stretch>
              <a:fillRect b="-126829"/>
            </a:stretch>
          </a:blipFill>
        </p:spPr>
      </p:sp>
      <p:sp>
        <p:nvSpPr>
          <p:cNvPr id="4" name="Freeform 4"/>
          <p:cNvSpPr/>
          <p:nvPr/>
        </p:nvSpPr>
        <p:spPr>
          <a:xfrm flipH="1">
            <a:off x="-1104644" y="0"/>
            <a:ext cx="4792122" cy="1881997"/>
          </a:xfrm>
          <a:custGeom>
            <a:avLst/>
            <a:gdLst/>
            <a:ahLst/>
            <a:cxnLst/>
            <a:rect l="l" t="t" r="r" b="b"/>
            <a:pathLst>
              <a:path w="4792122" h="1881997">
                <a:moveTo>
                  <a:pt x="4792122" y="0"/>
                </a:moveTo>
                <a:lnTo>
                  <a:pt x="0" y="0"/>
                </a:lnTo>
                <a:lnTo>
                  <a:pt x="0" y="1881997"/>
                </a:lnTo>
                <a:lnTo>
                  <a:pt x="4792122" y="1881997"/>
                </a:lnTo>
                <a:lnTo>
                  <a:pt x="479212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236667" y="2265107"/>
            <a:ext cx="14465102" cy="6678751"/>
          </a:xfrm>
          <a:prstGeom prst="rect">
            <a:avLst/>
          </a:prstGeom>
        </p:spPr>
        <p:txBody>
          <a:bodyPr lIns="0" tIns="0" rIns="0" bIns="0" rtlCol="0" anchor="t">
            <a:spAutoFit/>
          </a:bodyPr>
          <a:lstStyle/>
          <a:p>
            <a:pPr algn="ctr"/>
            <a:r>
              <a:rPr lang="en-US" sz="3100" u="sng" dirty="0">
                <a:solidFill>
                  <a:srgbClr val="0000FF"/>
                </a:solidFill>
                <a:latin typeface="Arimo"/>
                <a:hlinkClick r:id="rId10" tooltip="https://itbox.id/blog/white-box-testing-adalah/">
                  <a:extLst>
                    <a:ext uri="{A12FA001-AC4F-418D-AE19-62706E023703}">
                      <ahyp:hlinkClr xmlns:ahyp="http://schemas.microsoft.com/office/drawing/2018/hyperlinkcolor" val="tx"/>
                    </a:ext>
                  </a:extLst>
                </a:hlinkClick>
              </a:rPr>
              <a:t>https://itbox.id/blog/white-box-testing-adalah/</a:t>
            </a:r>
          </a:p>
          <a:p>
            <a:pPr algn="ctr"/>
            <a:endParaRPr lang="en-US" sz="3100" u="sng" dirty="0">
              <a:latin typeface="Arimo"/>
              <a:hlinkClick r:id="rId10" tooltip="https://itbox.id/blog/white-box-testing-adalah/">
                <a:extLst>
                  <a:ext uri="{A12FA001-AC4F-418D-AE19-62706E023703}">
                    <ahyp:hlinkClr xmlns:ahyp="http://schemas.microsoft.com/office/drawing/2018/hyperlinkcolor" val="tx"/>
                  </a:ext>
                </a:extLst>
              </a:hlinkClick>
            </a:endParaRPr>
          </a:p>
          <a:p>
            <a:pPr algn="ctr"/>
            <a:r>
              <a:rPr lang="en-US" sz="3100" u="sng" dirty="0">
                <a:latin typeface="Arimo"/>
              </a:rPr>
              <a:t>https://www.dicoding.com/blog/white-box-testing/</a:t>
            </a:r>
          </a:p>
          <a:p>
            <a:pPr algn="ctr"/>
            <a:endParaRPr lang="en-US" sz="3100" u="sng" dirty="0">
              <a:latin typeface="Arimo"/>
            </a:endParaRPr>
          </a:p>
          <a:p>
            <a:pPr algn="ctr"/>
            <a:r>
              <a:rPr lang="en-US" sz="3100" u="sng" dirty="0">
                <a:latin typeface="Arimo"/>
              </a:rPr>
              <a:t>https://glints.com/id/lowongan/unit-testing-adalah/</a:t>
            </a:r>
          </a:p>
          <a:p>
            <a:pPr algn="ctr"/>
            <a:endParaRPr lang="en-US" sz="3100" u="sng" dirty="0">
              <a:latin typeface="Arimo"/>
            </a:endParaRPr>
          </a:p>
          <a:p>
            <a:pPr algn="ctr"/>
            <a:r>
              <a:rPr lang="en-US" sz="3100" u="sng" dirty="0">
                <a:latin typeface="Arimo"/>
              </a:rPr>
              <a:t>https://jurnal.unsil.ac.id/index.php/jssainstek/article/view/4086/1929</a:t>
            </a:r>
          </a:p>
          <a:p>
            <a:pPr algn="ctr"/>
            <a:endParaRPr lang="en-US" sz="3100" u="sng" dirty="0">
              <a:latin typeface="Arimo"/>
            </a:endParaRPr>
          </a:p>
          <a:p>
            <a:pPr algn="ctr"/>
            <a:r>
              <a:rPr lang="en-US" sz="3100" u="sng" dirty="0">
                <a:latin typeface="Arimo"/>
              </a:rPr>
              <a:t>https://python.land/deployment/ci-cd-automatically-build-and-deploy-your-python-application</a:t>
            </a:r>
          </a:p>
          <a:p>
            <a:pPr algn="ctr"/>
            <a:endParaRPr lang="en-US" sz="3100" u="sng" dirty="0">
              <a:latin typeface="Arimo"/>
            </a:endParaRPr>
          </a:p>
          <a:p>
            <a:pPr algn="ctr"/>
            <a:r>
              <a:rPr lang="en-US" sz="3100" u="sng" dirty="0">
                <a:latin typeface="Arimo"/>
              </a:rPr>
              <a:t>https://www.activestate.com/blog/how-to-set-up-ci-cd-for-python-on-gitlab/</a:t>
            </a:r>
          </a:p>
          <a:p>
            <a:pPr algn="ctr"/>
            <a:endParaRPr lang="en-US" sz="3100" u="sng" dirty="0">
              <a:latin typeface="Arimo"/>
            </a:endParaRPr>
          </a:p>
          <a:p>
            <a:pPr algn="ctr"/>
            <a:r>
              <a:rPr lang="en-US" sz="3100" u="sng" dirty="0">
                <a:latin typeface="Arimo"/>
              </a:rPr>
              <a:t>https://milhamag.medium.com/ci-cd-menggunakan-gitlab-7d26140d9d1d</a:t>
            </a:r>
          </a:p>
        </p:txBody>
      </p:sp>
      <p:sp>
        <p:nvSpPr>
          <p:cNvPr id="7" name="TextBox 7"/>
          <p:cNvSpPr txBox="1"/>
          <p:nvPr/>
        </p:nvSpPr>
        <p:spPr>
          <a:xfrm>
            <a:off x="853167" y="1888085"/>
            <a:ext cx="3536851" cy="1470018"/>
          </a:xfrm>
          <a:prstGeom prst="rect">
            <a:avLst/>
          </a:prstGeom>
        </p:spPr>
        <p:txBody>
          <a:bodyPr lIns="0" tIns="0" rIns="0" bIns="0" rtlCol="0" anchor="t">
            <a:spAutoFit/>
          </a:bodyPr>
          <a:lstStyle/>
          <a:p>
            <a:pPr algn="ctr">
              <a:lnSpc>
                <a:spcPts val="11900"/>
              </a:lnSpc>
              <a:spcBef>
                <a:spcPct val="0"/>
              </a:spcBef>
            </a:pPr>
            <a:r>
              <a:rPr lang="en-US" sz="8500" dirty="0" err="1">
                <a:solidFill>
                  <a:srgbClr val="42D3AA"/>
                </a:solidFill>
                <a:latin typeface="Gochi Hand"/>
              </a:rPr>
              <a:t>Refrensi</a:t>
            </a:r>
            <a:endParaRPr lang="en-US" sz="8500" dirty="0">
              <a:solidFill>
                <a:srgbClr val="42D3AA"/>
              </a:solidFill>
              <a:latin typeface="Gochi H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028700" y="2557462"/>
            <a:ext cx="1970091" cy="2586038"/>
          </a:xfrm>
          <a:custGeom>
            <a:avLst/>
            <a:gdLst/>
            <a:ahLst/>
            <a:cxnLst/>
            <a:rect l="l" t="t" r="r" b="b"/>
            <a:pathLst>
              <a:path w="1970091" h="2586038">
                <a:moveTo>
                  <a:pt x="0" y="0"/>
                </a:moveTo>
                <a:lnTo>
                  <a:pt x="1970091" y="0"/>
                </a:lnTo>
                <a:lnTo>
                  <a:pt x="1970091" y="2586038"/>
                </a:lnTo>
                <a:lnTo>
                  <a:pt x="0" y="2586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833049">
            <a:off x="5214936" y="5093494"/>
            <a:ext cx="2444789" cy="2062513"/>
          </a:xfrm>
          <a:custGeom>
            <a:avLst/>
            <a:gdLst/>
            <a:ahLst/>
            <a:cxnLst/>
            <a:rect l="l" t="t" r="r" b="b"/>
            <a:pathLst>
              <a:path w="2444789" h="2062513">
                <a:moveTo>
                  <a:pt x="0" y="0"/>
                </a:moveTo>
                <a:lnTo>
                  <a:pt x="2444788" y="0"/>
                </a:lnTo>
                <a:lnTo>
                  <a:pt x="2444788" y="2062512"/>
                </a:lnTo>
                <a:lnTo>
                  <a:pt x="0" y="20625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710308" y="2784786"/>
            <a:ext cx="17799613" cy="1032206"/>
          </a:xfrm>
          <a:prstGeom prst="rect">
            <a:avLst/>
          </a:prstGeom>
        </p:spPr>
        <p:txBody>
          <a:bodyPr lIns="0" tIns="0" rIns="0" bIns="0" rtlCol="0" anchor="t">
            <a:spAutoFit/>
          </a:bodyPr>
          <a:lstStyle/>
          <a:p>
            <a:pPr marL="0" lvl="0" indent="0" algn="ctr">
              <a:lnSpc>
                <a:spcPts val="8654"/>
              </a:lnSpc>
              <a:spcBef>
                <a:spcPct val="0"/>
              </a:spcBef>
            </a:pPr>
            <a:r>
              <a:rPr lang="en-US" sz="6923" dirty="0">
                <a:solidFill>
                  <a:schemeClr val="bg1"/>
                </a:solidFill>
                <a:latin typeface="Bryndan Write"/>
              </a:rPr>
              <a:t>White Box Testing dan Unit Testing</a:t>
            </a:r>
          </a:p>
        </p:txBody>
      </p:sp>
      <p:sp>
        <p:nvSpPr>
          <p:cNvPr id="9" name="TextBox 9"/>
          <p:cNvSpPr txBox="1"/>
          <p:nvPr/>
        </p:nvSpPr>
        <p:spPr>
          <a:xfrm>
            <a:off x="8232870" y="5554520"/>
            <a:ext cx="3338198" cy="950132"/>
          </a:xfrm>
          <a:prstGeom prst="rect">
            <a:avLst/>
          </a:prstGeom>
        </p:spPr>
        <p:txBody>
          <a:bodyPr lIns="0" tIns="0" rIns="0" bIns="0" rtlCol="0" anchor="t">
            <a:spAutoFit/>
          </a:bodyPr>
          <a:lstStyle/>
          <a:p>
            <a:pPr marL="0" lvl="0" indent="0" algn="ctr">
              <a:lnSpc>
                <a:spcPts val="7999"/>
              </a:lnSpc>
              <a:spcBef>
                <a:spcPct val="0"/>
              </a:spcBef>
            </a:pPr>
            <a:r>
              <a:rPr lang="en-US" sz="6399" dirty="0">
                <a:solidFill>
                  <a:schemeClr val="bg1"/>
                </a:solidFill>
                <a:latin typeface="Bryndan Write"/>
              </a:rPr>
              <a:t>CI/CD</a:t>
            </a:r>
          </a:p>
        </p:txBody>
      </p:sp>
      <p:sp>
        <p:nvSpPr>
          <p:cNvPr id="10" name="Freeform 10"/>
          <p:cNvSpPr/>
          <p:nvPr/>
        </p:nvSpPr>
        <p:spPr>
          <a:xfrm>
            <a:off x="1181100" y="2709862"/>
            <a:ext cx="1970091" cy="2586038"/>
          </a:xfrm>
          <a:custGeom>
            <a:avLst/>
            <a:gdLst/>
            <a:ahLst/>
            <a:cxnLst/>
            <a:rect l="l" t="t" r="r" b="b"/>
            <a:pathLst>
              <a:path w="1970091" h="2586038">
                <a:moveTo>
                  <a:pt x="0" y="0"/>
                </a:moveTo>
                <a:lnTo>
                  <a:pt x="1970091" y="0"/>
                </a:lnTo>
                <a:lnTo>
                  <a:pt x="1970091" y="2586038"/>
                </a:lnTo>
                <a:lnTo>
                  <a:pt x="0" y="2586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Apa Itu White Box Testing?</a:t>
            </a:r>
          </a:p>
        </p:txBody>
      </p:sp>
      <p:sp>
        <p:nvSpPr>
          <p:cNvPr id="6" name="TextBox 6"/>
          <p:cNvSpPr txBox="1"/>
          <p:nvPr/>
        </p:nvSpPr>
        <p:spPr>
          <a:xfrm>
            <a:off x="6496022" y="4197546"/>
            <a:ext cx="8675320" cy="3489324"/>
          </a:xfrm>
          <a:prstGeom prst="rect">
            <a:avLst/>
          </a:prstGeom>
        </p:spPr>
        <p:txBody>
          <a:bodyPr lIns="0" tIns="0" rIns="0" bIns="0" rtlCol="0" anchor="t">
            <a:spAutoFit/>
          </a:bodyPr>
          <a:lstStyle/>
          <a:p>
            <a:pPr>
              <a:lnSpc>
                <a:spcPts val="3500"/>
              </a:lnSpc>
            </a:pPr>
            <a:r>
              <a:rPr lang="en-US" sz="2500">
                <a:solidFill>
                  <a:srgbClr val="FFFFFF"/>
                </a:solidFill>
                <a:latin typeface="Now"/>
              </a:rPr>
              <a:t>White box testing atau yang dapat diartikan menjadi “pengujian kotak putih” adalah pengujian yang dilakukan untuk menguji perangkat lunak dengan cara menganalisa dan meneliti struktur internal dan kode dari perangkat lunak. Lain halnya dengan black box testing yang hanya melihat hasil input dan output dari perangkat lunak, pengujian white box testing berfokus pada aliran input dan output dari perangkat lunak. </a:t>
            </a:r>
          </a:p>
        </p:txBody>
      </p:sp>
      <p:sp>
        <p:nvSpPr>
          <p:cNvPr id="7" name="Freeform 7"/>
          <p:cNvSpPr/>
          <p:nvPr/>
        </p:nvSpPr>
        <p:spPr>
          <a:xfrm rot="1353809">
            <a:off x="14338649" y="105536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63488">
            <a:off x="4717477" y="160226"/>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028700" y="1268043"/>
            <a:ext cx="1434733" cy="1883301"/>
          </a:xfrm>
          <a:custGeom>
            <a:avLst/>
            <a:gdLst/>
            <a:ahLst/>
            <a:cxnLst/>
            <a:rect l="l" t="t" r="r" b="b"/>
            <a:pathLst>
              <a:path w="1434733" h="1883301">
                <a:moveTo>
                  <a:pt x="0" y="0"/>
                </a:moveTo>
                <a:lnTo>
                  <a:pt x="1434733" y="0"/>
                </a:lnTo>
                <a:lnTo>
                  <a:pt x="1434733" y="1883301"/>
                </a:lnTo>
                <a:lnTo>
                  <a:pt x="0" y="18833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1478388" y="1795250"/>
            <a:ext cx="11774973" cy="677558"/>
          </a:xfrm>
          <a:prstGeom prst="rect">
            <a:avLst/>
          </a:prstGeom>
        </p:spPr>
        <p:txBody>
          <a:bodyPr lIns="0" tIns="0" rIns="0" bIns="0" rtlCol="0" anchor="t">
            <a:spAutoFit/>
          </a:bodyPr>
          <a:lstStyle/>
          <a:p>
            <a:pPr marL="0" lvl="0" indent="0" algn="ctr">
              <a:lnSpc>
                <a:spcPts val="5725"/>
              </a:lnSpc>
              <a:spcBef>
                <a:spcPct val="0"/>
              </a:spcBef>
            </a:pPr>
            <a:r>
              <a:rPr lang="en-US" sz="4580" dirty="0">
                <a:solidFill>
                  <a:schemeClr val="bg1"/>
                </a:solidFill>
                <a:latin typeface="Bryndan Write"/>
              </a:rPr>
              <a:t>White Box Testing dan Unit Testing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3083756" cy="10435018"/>
            <a:chOff x="0" y="0"/>
            <a:chExt cx="4111675" cy="13913357"/>
          </a:xfrm>
        </p:grpSpPr>
        <p:pic>
          <p:nvPicPr>
            <p:cNvPr id="4" name="Picture 4"/>
            <p:cNvPicPr>
              <a:picLocks noChangeAspect="1"/>
            </p:cNvPicPr>
            <p:nvPr/>
          </p:nvPicPr>
          <p:blipFill>
            <a:blip r:embed="rId3"/>
            <a:srcRect l="23988" r="56309"/>
            <a:stretch>
              <a:fillRect/>
            </a:stretch>
          </p:blipFill>
          <p:spPr>
            <a:xfrm>
              <a:off x="0" y="0"/>
              <a:ext cx="4111675" cy="13913357"/>
            </a:xfrm>
            <a:prstGeom prst="rect">
              <a:avLst/>
            </a:prstGeom>
          </p:spPr>
        </p:pic>
      </p:grpSp>
      <p:sp>
        <p:nvSpPr>
          <p:cNvPr id="5" name="Freeform 5"/>
          <p:cNvSpPr/>
          <p:nvPr/>
        </p:nvSpPr>
        <p:spPr>
          <a:xfrm flipH="1">
            <a:off x="431551" y="421269"/>
            <a:ext cx="4024472" cy="1580520"/>
          </a:xfrm>
          <a:custGeom>
            <a:avLst/>
            <a:gdLst/>
            <a:ahLst/>
            <a:cxnLst/>
            <a:rect l="l" t="t" r="r" b="b"/>
            <a:pathLst>
              <a:path w="4024472" h="1580520">
                <a:moveTo>
                  <a:pt x="4024472" y="0"/>
                </a:moveTo>
                <a:lnTo>
                  <a:pt x="0" y="0"/>
                </a:lnTo>
                <a:lnTo>
                  <a:pt x="0" y="1580520"/>
                </a:lnTo>
                <a:lnTo>
                  <a:pt x="4024472" y="1580520"/>
                </a:lnTo>
                <a:lnTo>
                  <a:pt x="40244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456023" y="203203"/>
            <a:ext cx="11963102" cy="1470018"/>
          </a:xfrm>
          <a:prstGeom prst="rect">
            <a:avLst/>
          </a:prstGeom>
        </p:spPr>
        <p:txBody>
          <a:bodyPr lIns="0" tIns="0" rIns="0" bIns="0" rtlCol="0" anchor="t">
            <a:spAutoFit/>
          </a:bodyPr>
          <a:lstStyle/>
          <a:p>
            <a:pPr algn="ctr">
              <a:lnSpc>
                <a:spcPts val="11900"/>
              </a:lnSpc>
              <a:spcBef>
                <a:spcPct val="0"/>
              </a:spcBef>
            </a:pPr>
            <a:r>
              <a:rPr lang="en-US" sz="8500">
                <a:solidFill>
                  <a:srgbClr val="FFFFFF"/>
                </a:solidFill>
                <a:latin typeface="Gochi Hand"/>
              </a:rPr>
              <a:t>apa itu fungsi unit testing?</a:t>
            </a:r>
          </a:p>
        </p:txBody>
      </p:sp>
      <p:sp>
        <p:nvSpPr>
          <p:cNvPr id="8" name="TextBox 8"/>
          <p:cNvSpPr txBox="1"/>
          <p:nvPr/>
        </p:nvSpPr>
        <p:spPr>
          <a:xfrm>
            <a:off x="4201812" y="2051845"/>
            <a:ext cx="13511439" cy="7598394"/>
          </a:xfrm>
          <a:prstGeom prst="rect">
            <a:avLst/>
          </a:prstGeom>
        </p:spPr>
        <p:txBody>
          <a:bodyPr lIns="0" tIns="0" rIns="0" bIns="0" rtlCol="0" anchor="t">
            <a:spAutoFit/>
          </a:bodyPr>
          <a:lstStyle/>
          <a:p>
            <a:pPr algn="just">
              <a:lnSpc>
                <a:spcPts val="4340"/>
              </a:lnSpc>
              <a:spcBef>
                <a:spcPct val="0"/>
              </a:spcBef>
            </a:pPr>
            <a:r>
              <a:rPr lang="en-US" sz="3100">
                <a:solidFill>
                  <a:srgbClr val="FFFFFF"/>
                </a:solidFill>
                <a:latin typeface="Gochi Hand"/>
              </a:rPr>
              <a:t>Unit testing dilakukan untuk memastikan bahwa setiap unit kode software sudah bisa bekerja sesuai harapan.</a:t>
            </a:r>
          </a:p>
          <a:p>
            <a:pPr algn="just">
              <a:lnSpc>
                <a:spcPts val="4340"/>
              </a:lnSpc>
              <a:spcBef>
                <a:spcPct val="0"/>
              </a:spcBef>
            </a:pPr>
            <a:r>
              <a:rPr lang="en-US" sz="3100">
                <a:solidFill>
                  <a:srgbClr val="FFFFFF"/>
                </a:solidFill>
                <a:latin typeface="Gochi Hand"/>
              </a:rPr>
              <a:t>Unit testing adalah pengujian software yang dapat dilakukan secara manual maupun otomatis menggunakan tools tertentu.</a:t>
            </a:r>
          </a:p>
          <a:p>
            <a:pPr algn="just">
              <a:lnSpc>
                <a:spcPts val="4340"/>
              </a:lnSpc>
              <a:spcBef>
                <a:spcPct val="0"/>
              </a:spcBef>
            </a:pPr>
            <a:r>
              <a:rPr lang="en-US" sz="3100">
                <a:solidFill>
                  <a:srgbClr val="FFFFFF"/>
                </a:solidFill>
                <a:latin typeface="Gochi Hand"/>
              </a:rPr>
              <a:t>Namun, saat ini lebih banyak developer yang memilih metode otomatis.</a:t>
            </a:r>
          </a:p>
          <a:p>
            <a:pPr algn="just">
              <a:lnSpc>
                <a:spcPts val="4340"/>
              </a:lnSpc>
              <a:spcBef>
                <a:spcPct val="0"/>
              </a:spcBef>
            </a:pPr>
            <a:r>
              <a:rPr lang="en-US" sz="3100">
                <a:solidFill>
                  <a:srgbClr val="FFFFFF"/>
                </a:solidFill>
                <a:latin typeface="Gochi Hand"/>
              </a:rPr>
              <a:t>Jika tertarik untuk melakukan unit testing, kamu bisa memilih satu dari beberapa tools berikut ini.</a:t>
            </a:r>
          </a:p>
          <a:p>
            <a:pPr marL="669427" lvl="1" indent="-334714" algn="just">
              <a:lnSpc>
                <a:spcPts val="4340"/>
              </a:lnSpc>
              <a:spcBef>
                <a:spcPct val="0"/>
              </a:spcBef>
              <a:buFont typeface="Arial"/>
              <a:buChar char="•"/>
            </a:pPr>
            <a:r>
              <a:rPr lang="en-US" sz="3100" u="sng">
                <a:solidFill>
                  <a:srgbClr val="FFFFFF"/>
                </a:solidFill>
                <a:latin typeface="Gochi Hand"/>
                <a:hlinkClick r:id="rId8" tooltip="https://junit.org/junit5/"/>
              </a:rPr>
              <a:t>JUnit</a:t>
            </a:r>
            <a:r>
              <a:rPr lang="en-US" sz="3100">
                <a:solidFill>
                  <a:srgbClr val="FFFFFF"/>
                </a:solidFill>
                <a:latin typeface="Gochi Hand"/>
              </a:rPr>
              <a:t>: tools unit testing untuk bahasa pemrograman </a:t>
            </a:r>
            <a:r>
              <a:rPr lang="en-US" sz="3100" u="sng">
                <a:solidFill>
                  <a:srgbClr val="FFFFFF"/>
                </a:solidFill>
                <a:latin typeface="Gochi Hand"/>
                <a:hlinkClick r:id="rId9" tooltip="https://glints.com/id/lowongan/bahasa-pemrograman-java/"/>
              </a:rPr>
              <a:t>Java</a:t>
            </a:r>
          </a:p>
          <a:p>
            <a:pPr marL="669427" lvl="1" indent="-334714" algn="just">
              <a:lnSpc>
                <a:spcPts val="4340"/>
              </a:lnSpc>
              <a:spcBef>
                <a:spcPct val="0"/>
              </a:spcBef>
              <a:buFont typeface="Arial"/>
              <a:buChar char="•"/>
            </a:pPr>
            <a:r>
              <a:rPr lang="en-US" sz="3100" u="sng">
                <a:solidFill>
                  <a:srgbClr val="FFFFFF"/>
                </a:solidFill>
                <a:latin typeface="Gochi Hand"/>
                <a:hlinkClick r:id="rId10" tooltip="https://nunit.org/"/>
              </a:rPr>
              <a:t>NUnit</a:t>
            </a:r>
            <a:r>
              <a:rPr lang="en-US" sz="3100">
                <a:solidFill>
                  <a:srgbClr val="FFFFFF"/>
                </a:solidFill>
                <a:latin typeface="Gochi Hand"/>
              </a:rPr>
              <a:t>: framework unit testing untuk bahasa pemrograman .NET</a:t>
            </a:r>
          </a:p>
          <a:p>
            <a:pPr marL="669427" lvl="1" indent="-334714" algn="just">
              <a:lnSpc>
                <a:spcPts val="4340"/>
              </a:lnSpc>
              <a:spcBef>
                <a:spcPct val="0"/>
              </a:spcBef>
              <a:buFont typeface="Arial"/>
              <a:buChar char="•"/>
            </a:pPr>
            <a:r>
              <a:rPr lang="en-US" sz="3100" u="sng">
                <a:solidFill>
                  <a:srgbClr val="FFFFFF"/>
                </a:solidFill>
                <a:latin typeface="Gochi Hand"/>
                <a:hlinkClick r:id="rId11" tooltip="https://jmockit.github.io/"/>
              </a:rPr>
              <a:t>JMockit</a:t>
            </a:r>
            <a:r>
              <a:rPr lang="en-US" sz="3100">
                <a:solidFill>
                  <a:srgbClr val="FFFFFF"/>
                </a:solidFill>
                <a:latin typeface="Gochi Hand"/>
              </a:rPr>
              <a:t>: tools unit testing berbasis open source</a:t>
            </a:r>
          </a:p>
          <a:p>
            <a:pPr marL="669427" lvl="1" indent="-334714" algn="just">
              <a:lnSpc>
                <a:spcPts val="4340"/>
              </a:lnSpc>
              <a:spcBef>
                <a:spcPct val="0"/>
              </a:spcBef>
              <a:buFont typeface="Arial"/>
              <a:buChar char="•"/>
            </a:pPr>
            <a:r>
              <a:rPr lang="en-US" sz="3100" u="sng">
                <a:solidFill>
                  <a:srgbClr val="FFFFFF"/>
                </a:solidFill>
                <a:latin typeface="Gochi Hand"/>
                <a:hlinkClick r:id="rId12" tooltip="http://emma.sourceforge.net/"/>
              </a:rPr>
              <a:t>EMMA</a:t>
            </a:r>
            <a:r>
              <a:rPr lang="en-US" sz="3100">
                <a:solidFill>
                  <a:srgbClr val="FFFFFF"/>
                </a:solidFill>
                <a:latin typeface="Gochi Hand"/>
              </a:rPr>
              <a:t>: tools untuk menganalisis dan melaporkan kode dalam bahasa pemrograman Java</a:t>
            </a:r>
          </a:p>
          <a:p>
            <a:pPr marL="669427" lvl="1" indent="-334714" algn="just">
              <a:lnSpc>
                <a:spcPts val="4340"/>
              </a:lnSpc>
              <a:spcBef>
                <a:spcPct val="0"/>
              </a:spcBef>
              <a:buFont typeface="Arial"/>
              <a:buChar char="•"/>
            </a:pPr>
            <a:r>
              <a:rPr lang="en-US" sz="3100" u="sng">
                <a:solidFill>
                  <a:srgbClr val="FFFFFF"/>
                </a:solidFill>
                <a:latin typeface="Gochi Hand"/>
                <a:hlinkClick r:id="rId13" tooltip="https://phpunit.de/"/>
              </a:rPr>
              <a:t>PHPUnit</a:t>
            </a:r>
            <a:r>
              <a:rPr lang="en-US" sz="3100">
                <a:solidFill>
                  <a:srgbClr val="FFFFFF"/>
                </a:solidFill>
                <a:latin typeface="Gochi Hand"/>
              </a:rPr>
              <a:t>: tools unit testing untuk PHP programmer</a:t>
            </a:r>
          </a:p>
          <a:p>
            <a:pPr algn="just">
              <a:lnSpc>
                <a:spcPts val="4340"/>
              </a:lnSpc>
              <a:spcBef>
                <a:spcPct val="0"/>
              </a:spcBef>
            </a:pPr>
            <a:endParaRPr lang="en-US" sz="3100">
              <a:solidFill>
                <a:srgbClr val="FFFFFF"/>
              </a:solidFill>
              <a:latin typeface="Gochi H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flipH="1">
            <a:off x="-1445023" y="-149675"/>
            <a:ext cx="4947445" cy="1942997"/>
          </a:xfrm>
          <a:custGeom>
            <a:avLst/>
            <a:gdLst/>
            <a:ahLst/>
            <a:cxnLst/>
            <a:rect l="l" t="t" r="r" b="b"/>
            <a:pathLst>
              <a:path w="4947445" h="1942997">
                <a:moveTo>
                  <a:pt x="4947446" y="0"/>
                </a:moveTo>
                <a:lnTo>
                  <a:pt x="0" y="0"/>
                </a:lnTo>
                <a:lnTo>
                  <a:pt x="0" y="1942997"/>
                </a:lnTo>
                <a:lnTo>
                  <a:pt x="4947446" y="1942997"/>
                </a:lnTo>
                <a:lnTo>
                  <a:pt x="49474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4973236" y="-3081111"/>
            <a:ext cx="8804129" cy="16693202"/>
          </a:xfrm>
          <a:custGeom>
            <a:avLst/>
            <a:gdLst/>
            <a:ahLst/>
            <a:cxnLst/>
            <a:rect l="l" t="t" r="r" b="b"/>
            <a:pathLst>
              <a:path w="8804129" h="16693202">
                <a:moveTo>
                  <a:pt x="0" y="0"/>
                </a:moveTo>
                <a:lnTo>
                  <a:pt x="8804130" y="0"/>
                </a:lnTo>
                <a:lnTo>
                  <a:pt x="8804130" y="16693202"/>
                </a:lnTo>
                <a:lnTo>
                  <a:pt x="0" y="16693202"/>
                </a:lnTo>
                <a:lnTo>
                  <a:pt x="0" y="0"/>
                </a:lnTo>
                <a:close/>
              </a:path>
            </a:pathLst>
          </a:custGeom>
          <a:blipFill>
            <a:blip r:embed="rId5"/>
            <a:stretch>
              <a:fillRect r="-45997"/>
            </a:stretch>
          </a:blipFill>
        </p:spPr>
      </p:sp>
      <p:sp>
        <p:nvSpPr>
          <p:cNvPr id="5" name="TextBox 5"/>
          <p:cNvSpPr txBox="1"/>
          <p:nvPr/>
        </p:nvSpPr>
        <p:spPr>
          <a:xfrm>
            <a:off x="6949833" y="1053821"/>
            <a:ext cx="10772069" cy="8704706"/>
          </a:xfrm>
          <a:prstGeom prst="rect">
            <a:avLst/>
          </a:prstGeom>
        </p:spPr>
        <p:txBody>
          <a:bodyPr lIns="0" tIns="0" rIns="0" bIns="0" rtlCol="0" anchor="t">
            <a:spAutoFit/>
          </a:bodyPr>
          <a:lstStyle/>
          <a:p>
            <a:pPr algn="ctr">
              <a:lnSpc>
                <a:spcPts val="3864"/>
              </a:lnSpc>
            </a:pPr>
            <a:r>
              <a:rPr lang="en-US" sz="2400">
                <a:solidFill>
                  <a:srgbClr val="000000"/>
                </a:solidFill>
                <a:latin typeface="Now"/>
              </a:rPr>
              <a:t>import unittest</a:t>
            </a:r>
          </a:p>
          <a:p>
            <a:pPr algn="ctr">
              <a:lnSpc>
                <a:spcPts val="3864"/>
              </a:lnSpc>
            </a:pPr>
            <a:r>
              <a:rPr lang="en-US" sz="2400">
                <a:solidFill>
                  <a:srgbClr val="000000"/>
                </a:solidFill>
                <a:latin typeface="Now"/>
              </a:rPr>
              <a:t>class TestLogin(unittest.TestCase):</a:t>
            </a:r>
          </a:p>
          <a:p>
            <a:pPr algn="ctr">
              <a:lnSpc>
                <a:spcPts val="3864"/>
              </a:lnSpc>
            </a:pPr>
            <a:r>
              <a:rPr lang="en-US" sz="2400">
                <a:solidFill>
                  <a:srgbClr val="000000"/>
                </a:solidFill>
                <a:latin typeface="Now"/>
              </a:rPr>
              <a:t>    def test_login_success(self):</a:t>
            </a:r>
          </a:p>
          <a:p>
            <a:pPr algn="ctr">
              <a:lnSpc>
                <a:spcPts val="3864"/>
              </a:lnSpc>
            </a:pPr>
            <a:r>
              <a:rPr lang="en-US" sz="2400">
                <a:solidFill>
                  <a:srgbClr val="000000"/>
                </a:solidFill>
                <a:latin typeface="Now"/>
              </a:rPr>
              <a:t>        # Test login success</a:t>
            </a:r>
          </a:p>
          <a:p>
            <a:pPr algn="ctr">
              <a:lnSpc>
                <a:spcPts val="3864"/>
              </a:lnSpc>
            </a:pPr>
            <a:r>
              <a:rPr lang="en-US" sz="2400">
                <a:solidFill>
                  <a:srgbClr val="000000"/>
                </a:solidFill>
                <a:latin typeface="Now"/>
              </a:rPr>
              <a:t>        self.assertEqual(login('admin', 'admin'), 'Login success')</a:t>
            </a:r>
          </a:p>
          <a:p>
            <a:pPr algn="ctr">
              <a:lnSpc>
                <a:spcPts val="3864"/>
              </a:lnSpc>
            </a:pPr>
            <a:endParaRPr lang="en-US" sz="2400">
              <a:solidFill>
                <a:srgbClr val="000000"/>
              </a:solidFill>
              <a:latin typeface="Now"/>
            </a:endParaRPr>
          </a:p>
          <a:p>
            <a:pPr algn="ctr">
              <a:lnSpc>
                <a:spcPts val="3864"/>
              </a:lnSpc>
            </a:pPr>
            <a:r>
              <a:rPr lang="en-US" sz="2400">
                <a:solidFill>
                  <a:srgbClr val="000000"/>
                </a:solidFill>
                <a:latin typeface="Now"/>
              </a:rPr>
              <a:t>    def test_login_failure(self):</a:t>
            </a:r>
          </a:p>
          <a:p>
            <a:pPr algn="ctr">
              <a:lnSpc>
                <a:spcPts val="3864"/>
              </a:lnSpc>
            </a:pPr>
            <a:r>
              <a:rPr lang="en-US" sz="2400">
                <a:solidFill>
                  <a:srgbClr val="000000"/>
                </a:solidFill>
                <a:latin typeface="Now"/>
              </a:rPr>
              <a:t>        # Test login failure</a:t>
            </a:r>
          </a:p>
          <a:p>
            <a:pPr algn="ctr">
              <a:lnSpc>
                <a:spcPts val="3864"/>
              </a:lnSpc>
            </a:pPr>
            <a:r>
              <a:rPr lang="en-US" sz="2400">
                <a:solidFill>
                  <a:srgbClr val="000000"/>
                </a:solidFill>
                <a:latin typeface="Now"/>
              </a:rPr>
              <a:t>        self.assertEqual(login('admin', 'wrong_password'), 'Login failed')</a:t>
            </a:r>
          </a:p>
          <a:p>
            <a:pPr algn="ctr">
              <a:lnSpc>
                <a:spcPts val="3864"/>
              </a:lnSpc>
            </a:pPr>
            <a:r>
              <a:rPr lang="en-US" sz="2400">
                <a:solidFill>
                  <a:srgbClr val="000000"/>
                </a:solidFill>
                <a:latin typeface="Now"/>
              </a:rPr>
              <a:t>def login(username, password):</a:t>
            </a:r>
          </a:p>
          <a:p>
            <a:pPr algn="ctr">
              <a:lnSpc>
                <a:spcPts val="3864"/>
              </a:lnSpc>
            </a:pPr>
            <a:r>
              <a:rPr lang="en-US" sz="2400">
                <a:solidFill>
                  <a:srgbClr val="000000"/>
                </a:solidFill>
                <a:latin typeface="Now"/>
              </a:rPr>
              <a:t>    # Login function</a:t>
            </a:r>
          </a:p>
          <a:p>
            <a:pPr algn="ctr">
              <a:lnSpc>
                <a:spcPts val="3864"/>
              </a:lnSpc>
            </a:pPr>
            <a:r>
              <a:rPr lang="en-US" sz="2400">
                <a:solidFill>
                  <a:srgbClr val="000000"/>
                </a:solidFill>
                <a:latin typeface="Now"/>
              </a:rPr>
              <a:t>    if username == 'admin' and password == 'admin':</a:t>
            </a:r>
          </a:p>
          <a:p>
            <a:pPr algn="ctr">
              <a:lnSpc>
                <a:spcPts val="3864"/>
              </a:lnSpc>
            </a:pPr>
            <a:r>
              <a:rPr lang="en-US" sz="2400">
                <a:solidFill>
                  <a:srgbClr val="000000"/>
                </a:solidFill>
                <a:latin typeface="Now"/>
              </a:rPr>
              <a:t>        return 'Login success'</a:t>
            </a:r>
          </a:p>
          <a:p>
            <a:pPr algn="ctr">
              <a:lnSpc>
                <a:spcPts val="3864"/>
              </a:lnSpc>
            </a:pPr>
            <a:r>
              <a:rPr lang="en-US" sz="2400">
                <a:solidFill>
                  <a:srgbClr val="000000"/>
                </a:solidFill>
                <a:latin typeface="Now"/>
              </a:rPr>
              <a:t>    else:</a:t>
            </a:r>
          </a:p>
          <a:p>
            <a:pPr algn="ctr">
              <a:lnSpc>
                <a:spcPts val="3864"/>
              </a:lnSpc>
            </a:pPr>
            <a:r>
              <a:rPr lang="en-US" sz="2400">
                <a:solidFill>
                  <a:srgbClr val="000000"/>
                </a:solidFill>
                <a:latin typeface="Now"/>
              </a:rPr>
              <a:t>        return 'Login failed'</a:t>
            </a:r>
          </a:p>
          <a:p>
            <a:pPr algn="ctr">
              <a:lnSpc>
                <a:spcPts val="3864"/>
              </a:lnSpc>
            </a:pPr>
            <a:r>
              <a:rPr lang="en-US" sz="2400">
                <a:solidFill>
                  <a:srgbClr val="000000"/>
                </a:solidFill>
                <a:latin typeface="Now"/>
              </a:rPr>
              <a:t>if __name__ == '__main__':</a:t>
            </a:r>
          </a:p>
          <a:p>
            <a:pPr algn="ctr">
              <a:lnSpc>
                <a:spcPts val="3864"/>
              </a:lnSpc>
            </a:pPr>
            <a:r>
              <a:rPr lang="en-US" sz="2400">
                <a:solidFill>
                  <a:srgbClr val="000000"/>
                </a:solidFill>
                <a:latin typeface="Now"/>
              </a:rPr>
              <a:t>    unittest.main()</a:t>
            </a:r>
          </a:p>
          <a:p>
            <a:pPr algn="ctr">
              <a:lnSpc>
                <a:spcPts val="3864"/>
              </a:lnSpc>
            </a:pPr>
            <a:endParaRPr lang="en-US" sz="2400">
              <a:solidFill>
                <a:srgbClr val="000000"/>
              </a:solidFill>
              <a:latin typeface="Now"/>
            </a:endParaRPr>
          </a:p>
        </p:txBody>
      </p:sp>
      <p:sp>
        <p:nvSpPr>
          <p:cNvPr id="6" name="TextBox 6"/>
          <p:cNvSpPr txBox="1"/>
          <p:nvPr/>
        </p:nvSpPr>
        <p:spPr>
          <a:xfrm>
            <a:off x="1328454" y="4212266"/>
            <a:ext cx="6154068" cy="2192173"/>
          </a:xfrm>
          <a:prstGeom prst="rect">
            <a:avLst/>
          </a:prstGeom>
        </p:spPr>
        <p:txBody>
          <a:bodyPr lIns="0" tIns="0" rIns="0" bIns="0" rtlCol="0" anchor="t">
            <a:spAutoFit/>
          </a:bodyPr>
          <a:lstStyle/>
          <a:p>
            <a:pPr algn="just">
              <a:lnSpc>
                <a:spcPts val="2775"/>
              </a:lnSpc>
            </a:pPr>
            <a:r>
              <a:rPr lang="en-US" sz="3384">
                <a:solidFill>
                  <a:srgbClr val="000000"/>
                </a:solidFill>
                <a:latin typeface="Bryndan Write"/>
              </a:rPr>
              <a:t>Berikut adalah contoh implementasi white box testing dengan teknik basis path pada pengujian form login menggunakan Python</a:t>
            </a:r>
          </a:p>
          <a:p>
            <a:pPr algn="just">
              <a:lnSpc>
                <a:spcPts val="2775"/>
              </a:lnSpc>
            </a:pPr>
            <a:endParaRPr lang="en-US" sz="3384">
              <a:solidFill>
                <a:srgbClr val="000000"/>
              </a:solidFill>
              <a:latin typeface="Bryndan Write"/>
            </a:endParaRPr>
          </a:p>
        </p:txBody>
      </p:sp>
      <p:sp>
        <p:nvSpPr>
          <p:cNvPr id="7" name="Freeform 7"/>
          <p:cNvSpPr/>
          <p:nvPr/>
        </p:nvSpPr>
        <p:spPr>
          <a:xfrm>
            <a:off x="15717653" y="-915242"/>
            <a:ext cx="3083294" cy="3083294"/>
          </a:xfrm>
          <a:custGeom>
            <a:avLst/>
            <a:gdLst/>
            <a:ahLst/>
            <a:cxnLst/>
            <a:rect l="l" t="t" r="r" b="b"/>
            <a:pathLst>
              <a:path w="3083294" h="3083294">
                <a:moveTo>
                  <a:pt x="0" y="0"/>
                </a:moveTo>
                <a:lnTo>
                  <a:pt x="3083294" y="0"/>
                </a:lnTo>
                <a:lnTo>
                  <a:pt x="3083294" y="3083295"/>
                </a:lnTo>
                <a:lnTo>
                  <a:pt x="0" y="3083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7930" y="8104885"/>
            <a:ext cx="2353261" cy="2182115"/>
          </a:xfrm>
          <a:custGeom>
            <a:avLst/>
            <a:gdLst/>
            <a:ahLst/>
            <a:cxnLst/>
            <a:rect l="l" t="t" r="r" b="b"/>
            <a:pathLst>
              <a:path w="2353261" h="2182115">
                <a:moveTo>
                  <a:pt x="0" y="0"/>
                </a:moveTo>
                <a:lnTo>
                  <a:pt x="2353260" y="0"/>
                </a:lnTo>
                <a:lnTo>
                  <a:pt x="2353260"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488208" y="1342556"/>
            <a:ext cx="6154068" cy="1526059"/>
          </a:xfrm>
          <a:prstGeom prst="rect">
            <a:avLst/>
          </a:prstGeom>
        </p:spPr>
        <p:txBody>
          <a:bodyPr wrap="square" lIns="0" tIns="0" rIns="0" bIns="0" rtlCol="0" anchor="t">
            <a:spAutoFit/>
          </a:bodyPr>
          <a:lstStyle/>
          <a:p>
            <a:pPr algn="ctr">
              <a:lnSpc>
                <a:spcPts val="11900"/>
              </a:lnSpc>
              <a:spcBef>
                <a:spcPct val="0"/>
              </a:spcBef>
            </a:pPr>
            <a:r>
              <a:rPr lang="en-US" sz="8500" dirty="0" err="1">
                <a:solidFill>
                  <a:srgbClr val="000000"/>
                </a:solidFill>
                <a:latin typeface="Gochi Hand"/>
              </a:rPr>
              <a:t>implementasi</a:t>
            </a:r>
            <a:endParaRPr lang="en-US" sz="8500" dirty="0">
              <a:solidFill>
                <a:srgbClr val="000000"/>
              </a:solidFill>
              <a:latin typeface="Gochi H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3001773" y="2438437"/>
            <a:ext cx="12284453" cy="5410127"/>
          </a:xfrm>
          <a:custGeom>
            <a:avLst/>
            <a:gdLst/>
            <a:ahLst/>
            <a:cxnLst/>
            <a:rect l="l" t="t" r="r" b="b"/>
            <a:pathLst>
              <a:path w="12284453" h="5410127">
                <a:moveTo>
                  <a:pt x="0" y="0"/>
                </a:moveTo>
                <a:lnTo>
                  <a:pt x="12284454" y="0"/>
                </a:lnTo>
                <a:lnTo>
                  <a:pt x="12284454" y="5410126"/>
                </a:lnTo>
                <a:lnTo>
                  <a:pt x="0" y="5410126"/>
                </a:lnTo>
                <a:lnTo>
                  <a:pt x="0" y="0"/>
                </a:lnTo>
                <a:close/>
              </a:path>
            </a:pathLst>
          </a:custGeom>
          <a:blipFill>
            <a:blip r:embed="rId3"/>
            <a:stretch>
              <a:fillRect l="-16157" t="-92539"/>
            </a:stretch>
          </a:blipFill>
        </p:spPr>
      </p:sp>
      <p:sp>
        <p:nvSpPr>
          <p:cNvPr id="4" name="Freeform 4"/>
          <p:cNvSpPr/>
          <p:nvPr/>
        </p:nvSpPr>
        <p:spPr>
          <a:xfrm rot="721296">
            <a:off x="3089390" y="6361976"/>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026566">
            <a:off x="327344" y="116518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671314">
            <a:off x="14211087" y="7261047"/>
            <a:ext cx="3728345" cy="2367499"/>
          </a:xfrm>
          <a:custGeom>
            <a:avLst/>
            <a:gdLst/>
            <a:ahLst/>
            <a:cxnLst/>
            <a:rect l="l" t="t" r="r" b="b"/>
            <a:pathLst>
              <a:path w="3728345" h="2367499">
                <a:moveTo>
                  <a:pt x="0" y="0"/>
                </a:moveTo>
                <a:lnTo>
                  <a:pt x="3728345" y="0"/>
                </a:lnTo>
                <a:lnTo>
                  <a:pt x="3728345" y="2367500"/>
                </a:lnTo>
                <a:lnTo>
                  <a:pt x="0" y="2367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3396534" y="2462335"/>
            <a:ext cx="8675320" cy="4098290"/>
          </a:xfrm>
          <a:prstGeom prst="rect">
            <a:avLst/>
          </a:prstGeom>
        </p:spPr>
        <p:txBody>
          <a:bodyPr lIns="0" tIns="0" rIns="0" bIns="0" rtlCol="0" anchor="t">
            <a:spAutoFit/>
          </a:bodyPr>
          <a:lstStyle/>
          <a:p>
            <a:pPr>
              <a:lnSpc>
                <a:spcPts val="4060"/>
              </a:lnSpc>
            </a:pPr>
            <a:r>
              <a:rPr lang="en-US" sz="2900">
                <a:solidFill>
                  <a:srgbClr val="000000"/>
                </a:solidFill>
                <a:latin typeface="Now"/>
              </a:rPr>
              <a:t>Pada contoh tersebut, menggunakan  unittest untuk melakukan pengujian unit pada fungsi login. Fungsi login menerima dua parameter yaitu username dan password. Fungsi ini akan mengembalikan string 'Login success' jika username dan password yang dimasukkan benar, dan 'Login failed' jika salah satu atau kedua parameter tersebut salah.</a:t>
            </a:r>
          </a:p>
        </p:txBody>
      </p:sp>
      <p:sp>
        <p:nvSpPr>
          <p:cNvPr id="8" name="TextBox 8"/>
          <p:cNvSpPr txBox="1"/>
          <p:nvPr/>
        </p:nvSpPr>
        <p:spPr>
          <a:xfrm>
            <a:off x="4291370" y="528169"/>
            <a:ext cx="5834559" cy="1470018"/>
          </a:xfrm>
          <a:prstGeom prst="rect">
            <a:avLst/>
          </a:prstGeom>
        </p:spPr>
        <p:txBody>
          <a:bodyPr lIns="0" tIns="0" rIns="0" bIns="0" rtlCol="0" anchor="t">
            <a:spAutoFit/>
          </a:bodyPr>
          <a:lstStyle/>
          <a:p>
            <a:pPr algn="ctr">
              <a:lnSpc>
                <a:spcPts val="11900"/>
              </a:lnSpc>
              <a:spcBef>
                <a:spcPct val="0"/>
              </a:spcBef>
            </a:pPr>
            <a:r>
              <a:rPr lang="en-US" sz="8500">
                <a:solidFill>
                  <a:srgbClr val="FFFFFF"/>
                </a:solidFill>
                <a:latin typeface="Gochi Hand"/>
              </a:rPr>
              <a:t>implementasi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524296" y="2693939"/>
            <a:ext cx="13778084" cy="6067928"/>
          </a:xfrm>
          <a:custGeom>
            <a:avLst/>
            <a:gdLst/>
            <a:ahLst/>
            <a:cxnLst/>
            <a:rect l="l" t="t" r="r" b="b"/>
            <a:pathLst>
              <a:path w="13778084" h="6067928">
                <a:moveTo>
                  <a:pt x="0" y="0"/>
                </a:moveTo>
                <a:lnTo>
                  <a:pt x="13778084" y="0"/>
                </a:lnTo>
                <a:lnTo>
                  <a:pt x="13778084" y="6067928"/>
                </a:lnTo>
                <a:lnTo>
                  <a:pt x="0" y="6067928"/>
                </a:lnTo>
                <a:lnTo>
                  <a:pt x="0" y="0"/>
                </a:lnTo>
                <a:close/>
              </a:path>
            </a:pathLst>
          </a:custGeom>
          <a:blipFill>
            <a:blip r:embed="rId3"/>
            <a:stretch>
              <a:fillRect l="-16157" t="-92539"/>
            </a:stretch>
          </a:blipFill>
        </p:spPr>
      </p:sp>
      <p:sp>
        <p:nvSpPr>
          <p:cNvPr id="4" name="Freeform 4"/>
          <p:cNvSpPr/>
          <p:nvPr/>
        </p:nvSpPr>
        <p:spPr>
          <a:xfrm rot="-3026566">
            <a:off x="235681" y="1055879"/>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671314">
            <a:off x="14438207" y="6742467"/>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291370" y="528169"/>
            <a:ext cx="5834559" cy="1470018"/>
          </a:xfrm>
          <a:prstGeom prst="rect">
            <a:avLst/>
          </a:prstGeom>
        </p:spPr>
        <p:txBody>
          <a:bodyPr lIns="0" tIns="0" rIns="0" bIns="0" rtlCol="0" anchor="t">
            <a:spAutoFit/>
          </a:bodyPr>
          <a:lstStyle/>
          <a:p>
            <a:pPr algn="ctr">
              <a:lnSpc>
                <a:spcPts val="11900"/>
              </a:lnSpc>
              <a:spcBef>
                <a:spcPct val="0"/>
              </a:spcBef>
            </a:pPr>
            <a:r>
              <a:rPr lang="en-US" sz="8500">
                <a:solidFill>
                  <a:srgbClr val="FFFFFF"/>
                </a:solidFill>
                <a:latin typeface="Gochi Hand"/>
              </a:rPr>
              <a:t>implementasi</a:t>
            </a:r>
          </a:p>
        </p:txBody>
      </p:sp>
      <p:sp>
        <p:nvSpPr>
          <p:cNvPr id="7" name="TextBox 7"/>
          <p:cNvSpPr txBox="1"/>
          <p:nvPr/>
        </p:nvSpPr>
        <p:spPr>
          <a:xfrm>
            <a:off x="3110110" y="3186957"/>
            <a:ext cx="12067779" cy="4400728"/>
          </a:xfrm>
          <a:prstGeom prst="rect">
            <a:avLst/>
          </a:prstGeom>
        </p:spPr>
        <p:txBody>
          <a:bodyPr lIns="0" tIns="0" rIns="0" bIns="0" rtlCol="0" anchor="t">
            <a:spAutoFit/>
          </a:bodyPr>
          <a:lstStyle/>
          <a:p>
            <a:pPr>
              <a:lnSpc>
                <a:spcPts val="4363"/>
              </a:lnSpc>
            </a:pPr>
            <a:r>
              <a:rPr lang="en-US" sz="3117">
                <a:solidFill>
                  <a:srgbClr val="000000"/>
                </a:solidFill>
                <a:latin typeface="Now"/>
              </a:rPr>
              <a:t>pada Implementasi ini membuat dua metode pengujian yaitu test_login_success dan test_login_failure. Metode test_login_success akan memastikan bahwa fungsi login mengembalikan string 'Login success' jika parameter yang dimasukkan benar. Sedangkan metode test_login_failure akan memastikan bahwa fungsi login mengembalikan string 'Login failed' jika salah satu atau kedua parameter tersebut salah.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Apa Itu CI/CD</a:t>
            </a:r>
          </a:p>
        </p:txBody>
      </p:sp>
      <p:sp>
        <p:nvSpPr>
          <p:cNvPr id="6" name="TextBox 6"/>
          <p:cNvSpPr txBox="1"/>
          <p:nvPr/>
        </p:nvSpPr>
        <p:spPr>
          <a:xfrm>
            <a:off x="6496022" y="4197546"/>
            <a:ext cx="8675320" cy="2613024"/>
          </a:xfrm>
          <a:prstGeom prst="rect">
            <a:avLst/>
          </a:prstGeom>
        </p:spPr>
        <p:txBody>
          <a:bodyPr lIns="0" tIns="0" rIns="0" bIns="0" rtlCol="0" anchor="t">
            <a:spAutoFit/>
          </a:bodyPr>
          <a:lstStyle/>
          <a:p>
            <a:pPr>
              <a:lnSpc>
                <a:spcPts val="3500"/>
              </a:lnSpc>
            </a:pPr>
            <a:r>
              <a:rPr lang="en-US" sz="2500">
                <a:solidFill>
                  <a:srgbClr val="FFFFFF"/>
                </a:solidFill>
                <a:latin typeface="Now"/>
              </a:rPr>
              <a:t>CI/CD (Continuous Integration/Continuous Delivery) adalah praktik pengembangan perangkat lunak yang memungkinkan otomatisasi proses build, test, dan deployment. Dalam konteks Python, CI/CD dapat membantu mengotomatisasi proses build, test, dan deployment aplikasi Python Anda.</a:t>
            </a:r>
          </a:p>
        </p:txBody>
      </p:sp>
      <p:sp>
        <p:nvSpPr>
          <p:cNvPr id="7" name="Freeform 7"/>
          <p:cNvSpPr/>
          <p:nvPr/>
        </p:nvSpPr>
        <p:spPr>
          <a:xfrm rot="1353809">
            <a:off x="14338649" y="105536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63488">
            <a:off x="4717477" y="160226"/>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833049">
            <a:off x="618601" y="2262676"/>
            <a:ext cx="1661683" cy="1317795"/>
          </a:xfrm>
          <a:custGeom>
            <a:avLst/>
            <a:gdLst/>
            <a:ahLst/>
            <a:cxnLst/>
            <a:rect l="l" t="t" r="r" b="b"/>
            <a:pathLst>
              <a:path w="2011993" h="1697391">
                <a:moveTo>
                  <a:pt x="0" y="0"/>
                </a:moveTo>
                <a:lnTo>
                  <a:pt x="2011994" y="0"/>
                </a:lnTo>
                <a:lnTo>
                  <a:pt x="2011994" y="1697391"/>
                </a:lnTo>
                <a:lnTo>
                  <a:pt x="0" y="16973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1990846" y="2172689"/>
            <a:ext cx="3338198" cy="950132"/>
          </a:xfrm>
          <a:prstGeom prst="rect">
            <a:avLst/>
          </a:prstGeom>
        </p:spPr>
        <p:txBody>
          <a:bodyPr lIns="0" tIns="0" rIns="0" bIns="0" rtlCol="0" anchor="t">
            <a:spAutoFit/>
          </a:bodyPr>
          <a:lstStyle/>
          <a:p>
            <a:pPr marL="0" lvl="0" indent="0" algn="ctr">
              <a:lnSpc>
                <a:spcPts val="7999"/>
              </a:lnSpc>
              <a:spcBef>
                <a:spcPct val="0"/>
              </a:spcBef>
            </a:pPr>
            <a:r>
              <a:rPr lang="en-US" sz="6399" dirty="0">
                <a:solidFill>
                  <a:schemeClr val="bg1"/>
                </a:solidFill>
                <a:latin typeface="Bryndan Write"/>
              </a:rPr>
              <a:t>CI/CD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312421" y="666462"/>
            <a:ext cx="14381797" cy="1605298"/>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Berikut adalah langkah-langkah konfigurasi CI/CD untuk proyek Python:</a:t>
            </a:r>
          </a:p>
        </p:txBody>
      </p:sp>
      <p:sp>
        <p:nvSpPr>
          <p:cNvPr id="7" name="TextBox 7"/>
          <p:cNvSpPr txBox="1"/>
          <p:nvPr/>
        </p:nvSpPr>
        <p:spPr>
          <a:xfrm>
            <a:off x="2163956" y="2325332"/>
            <a:ext cx="13530263" cy="7169125"/>
          </a:xfrm>
          <a:prstGeom prst="rect">
            <a:avLst/>
          </a:prstGeom>
        </p:spPr>
        <p:txBody>
          <a:bodyPr lIns="0" tIns="0" rIns="0" bIns="0" rtlCol="0" anchor="t">
            <a:spAutoFit/>
          </a:bodyPr>
          <a:lstStyle/>
          <a:p>
            <a:pPr algn="just">
              <a:lnSpc>
                <a:spcPts val="4376"/>
              </a:lnSpc>
              <a:spcBef>
                <a:spcPct val="0"/>
              </a:spcBef>
            </a:pPr>
            <a:endParaRPr/>
          </a:p>
          <a:p>
            <a:pPr marL="674897" lvl="1" indent="-337448" algn="just">
              <a:lnSpc>
                <a:spcPts val="4376"/>
              </a:lnSpc>
              <a:buFont typeface="Arial"/>
              <a:buChar char="•"/>
            </a:pPr>
            <a:r>
              <a:rPr lang="en-US" sz="3125">
                <a:solidFill>
                  <a:srgbClr val="FFFFFF"/>
                </a:solidFill>
                <a:latin typeface="Gochi Hand"/>
              </a:rPr>
              <a:t>Pastikan proyek Anda menggunakan Git sebagai sistem manajemen versi kode sumber.</a:t>
            </a:r>
          </a:p>
          <a:p>
            <a:pPr marL="674897" lvl="1" indent="-337448" algn="just">
              <a:lnSpc>
                <a:spcPts val="4376"/>
              </a:lnSpc>
              <a:buFont typeface="Arial"/>
              <a:buChar char="•"/>
            </a:pPr>
            <a:r>
              <a:rPr lang="en-US" sz="3125">
                <a:solidFill>
                  <a:srgbClr val="FFFFFF"/>
                </a:solidFill>
                <a:latin typeface="Gochi Hand"/>
              </a:rPr>
              <a:t>Pastikan proyek Anda memiliki tes otomatis (tes unit, tes integrasi).</a:t>
            </a:r>
          </a:p>
          <a:p>
            <a:pPr marL="674897" lvl="1" indent="-337448" algn="just">
              <a:lnSpc>
                <a:spcPts val="4376"/>
              </a:lnSpc>
              <a:buFont typeface="Arial"/>
              <a:buChar char="•"/>
            </a:pPr>
            <a:r>
              <a:rPr lang="en-US" sz="3125">
                <a:solidFill>
                  <a:srgbClr val="FFFFFF"/>
                </a:solidFill>
                <a:latin typeface="Gochi Hand"/>
              </a:rPr>
              <a:t>Pastikan proyek Anda memiliki lokasi pengembangan, pengujian, dan produksi untuk perangkat lunak Anda.</a:t>
            </a:r>
          </a:p>
          <a:p>
            <a:pPr marL="674897" lvl="1" indent="-337448" algn="just">
              <a:lnSpc>
                <a:spcPts val="4376"/>
              </a:lnSpc>
              <a:buFont typeface="Arial"/>
              <a:buChar char="•"/>
            </a:pPr>
            <a:r>
              <a:rPr lang="en-US" sz="3125">
                <a:solidFill>
                  <a:srgbClr val="FFFFFF"/>
                </a:solidFill>
                <a:latin typeface="Gochi Hand"/>
              </a:rPr>
              <a:t>Pilih sistem CI/CD yang sesuai dengan kebutuhan Anda. Beberapa sistem CI/CD yang populer untuk Python antara lain Jenkins, GitLab CI/CD, Buddy, dan lain-lain.</a:t>
            </a:r>
          </a:p>
          <a:p>
            <a:pPr marL="674897" lvl="1" indent="-337448" algn="just">
              <a:lnSpc>
                <a:spcPts val="4376"/>
              </a:lnSpc>
              <a:buFont typeface="Arial"/>
              <a:buChar char="•"/>
            </a:pPr>
            <a:r>
              <a:rPr lang="en-US" sz="3125">
                <a:solidFill>
                  <a:srgbClr val="FFFFFF"/>
                </a:solidFill>
                <a:latin typeface="Gochi Hand"/>
              </a:rPr>
              <a:t>Buat akun dan proyek di sistem CI/CD yang Anda pilih.</a:t>
            </a:r>
          </a:p>
          <a:p>
            <a:pPr marL="674897" lvl="1" indent="-337448" algn="just">
              <a:lnSpc>
                <a:spcPts val="4376"/>
              </a:lnSpc>
              <a:buFont typeface="Arial"/>
              <a:buChar char="•"/>
            </a:pPr>
            <a:r>
              <a:rPr lang="en-US" sz="3125">
                <a:solidFill>
                  <a:srgbClr val="FFFFFF"/>
                </a:solidFill>
                <a:latin typeface="Gochi Hand"/>
              </a:rPr>
              <a:t>Tambahkan repositori sumber ke dalam proyek Anda.</a:t>
            </a:r>
          </a:p>
          <a:p>
            <a:pPr marL="674897" lvl="1" indent="-337448" algn="just">
              <a:lnSpc>
                <a:spcPts val="4376"/>
              </a:lnSpc>
              <a:buFont typeface="Arial"/>
              <a:buChar char="•"/>
            </a:pPr>
            <a:r>
              <a:rPr lang="en-US" sz="3125">
                <a:solidFill>
                  <a:srgbClr val="FFFFFF"/>
                </a:solidFill>
                <a:latin typeface="Gochi Hand"/>
              </a:rPr>
              <a:t>Buat pipeline baru dan tambahkan tindakan yang diperlukan untuk membangun, menguji, dan mendeploy aplikasi Python Anda.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739</Words>
  <Application>Microsoft Office PowerPoint</Application>
  <PresentationFormat>Custom</PresentationFormat>
  <Paragraphs>68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Bryndan Write Bold</vt:lpstr>
      <vt:lpstr>Arial</vt:lpstr>
      <vt:lpstr>Now</vt:lpstr>
      <vt:lpstr>Bryndan Write</vt:lpstr>
      <vt:lpstr>Calibri</vt:lpstr>
      <vt:lpstr>Gochi Hand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cp:lastModifiedBy>Yusniati Herni</cp:lastModifiedBy>
  <cp:revision>1</cp:revision>
  <dcterms:created xsi:type="dcterms:W3CDTF">2006-08-16T00:00:00Z</dcterms:created>
  <dcterms:modified xsi:type="dcterms:W3CDTF">2023-10-27T13:25:03Z</dcterms:modified>
  <dc:identifier>DAFycQFMcFo</dc:identifier>
</cp:coreProperties>
</file>